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8" r:id="rId2"/>
    <p:sldId id="259" r:id="rId3"/>
  </p:sldIdLst>
  <p:sldSz cx="5329238" cy="3779838"/>
  <p:notesSz cx="6858000" cy="9144000"/>
  <p:defaultTextStyle>
    <a:defPPr>
      <a:defRPr lang="cs-CZ"/>
    </a:defPPr>
    <a:lvl1pPr marL="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1pPr>
    <a:lvl2pPr marL="260172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2pPr>
    <a:lvl3pPr marL="520343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3pPr>
    <a:lvl4pPr marL="780515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4pPr>
    <a:lvl5pPr marL="1040687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5pPr>
    <a:lvl6pPr marL="130086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6pPr>
    <a:lvl7pPr marL="156103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7pPr>
    <a:lvl8pPr marL="1821202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8pPr>
    <a:lvl9pPr marL="2081375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FF33"/>
    <a:srgbClr val="31C1E3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644" y="-84"/>
      </p:cViewPr>
      <p:guideLst>
        <p:guide orient="horz" pos="1191"/>
        <p:guide pos="1679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F0BCC73-22AD-46A9-B28B-93BA4E2AFA7B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012825" y="685800"/>
            <a:ext cx="48323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818A901-9B83-4C8E-89A6-9F1402AD61E7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1pPr>
    <a:lvl2pPr marL="646229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2pPr>
    <a:lvl3pPr marL="1292458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3pPr>
    <a:lvl4pPr marL="1938687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4pPr>
    <a:lvl5pPr marL="2584916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5pPr>
    <a:lvl6pPr marL="3231145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6pPr>
    <a:lvl7pPr marL="3877374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7pPr>
    <a:lvl8pPr marL="4523603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8pPr>
    <a:lvl9pPr marL="5169832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18A901-9B83-4C8E-89A6-9F1402AD61E7}" type="slidenum">
              <a:rPr lang="cs-CZ" smtClean="0"/>
              <a:pPr/>
              <a:t>1</a:t>
            </a:fld>
            <a:endParaRPr lang="cs-CZ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18A901-9B83-4C8E-89A6-9F1402AD61E7}" type="slidenum">
              <a:rPr lang="cs-CZ" smtClean="0"/>
              <a:pPr/>
              <a:t>2</a:t>
            </a:fld>
            <a:endParaRPr lang="cs-CZ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399695" y="1174201"/>
            <a:ext cx="4529852" cy="810215"/>
          </a:xfrm>
        </p:spPr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799387" y="2141908"/>
            <a:ext cx="3730467" cy="96596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601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5203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7805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04068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3008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5610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82120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0813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Klepnutím lze upravit styl předlohy podnadpisů.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3863698" y="151370"/>
            <a:ext cx="1199079" cy="3225112"/>
          </a:xfrm>
        </p:spPr>
        <p:txBody>
          <a:bodyPr vert="eaVert"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266462" y="151370"/>
            <a:ext cx="3508416" cy="3225112"/>
          </a:xfrm>
        </p:spPr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20974" y="2428897"/>
            <a:ext cx="4529852" cy="750717"/>
          </a:xfrm>
        </p:spPr>
        <p:txBody>
          <a:bodyPr anchor="t"/>
          <a:lstStyle>
            <a:lvl1pPr algn="l">
              <a:defRPr sz="2300" b="1" cap="all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20974" y="1602058"/>
            <a:ext cx="4529852" cy="826839"/>
          </a:xfrm>
        </p:spPr>
        <p:txBody>
          <a:bodyPr anchor="b"/>
          <a:lstStyle>
            <a:lvl1pPr marL="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1pPr>
            <a:lvl2pPr marL="260172" indent="0">
              <a:buNone/>
              <a:defRPr sz="1000">
                <a:solidFill>
                  <a:schemeClr val="tx1">
                    <a:tint val="75000"/>
                  </a:schemeClr>
                </a:solidFill>
              </a:defRPr>
            </a:lvl2pPr>
            <a:lvl3pPr marL="520343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3pPr>
            <a:lvl4pPr marL="78051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4pPr>
            <a:lvl5pPr marL="1040687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5pPr>
            <a:lvl6pPr marL="130086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6pPr>
            <a:lvl7pPr marL="156103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7pPr>
            <a:lvl8pPr marL="1821202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8pPr>
            <a:lvl9pPr marL="208137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266463" y="881964"/>
            <a:ext cx="2353747" cy="249451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709031" y="881964"/>
            <a:ext cx="2353747" cy="249451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66465" y="846089"/>
            <a:ext cx="2354671" cy="352610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0172" indent="0">
              <a:buNone/>
              <a:defRPr sz="1100" b="1"/>
            </a:lvl2pPr>
            <a:lvl3pPr marL="520343" indent="0">
              <a:buNone/>
              <a:defRPr sz="1000" b="1"/>
            </a:lvl3pPr>
            <a:lvl4pPr marL="780515" indent="0">
              <a:buNone/>
              <a:defRPr sz="900" b="1"/>
            </a:lvl4pPr>
            <a:lvl5pPr marL="1040687" indent="0">
              <a:buNone/>
              <a:defRPr sz="900" b="1"/>
            </a:lvl5pPr>
            <a:lvl6pPr marL="1300860" indent="0">
              <a:buNone/>
              <a:defRPr sz="900" b="1"/>
            </a:lvl6pPr>
            <a:lvl7pPr marL="1561030" indent="0">
              <a:buNone/>
              <a:defRPr sz="900" b="1"/>
            </a:lvl7pPr>
            <a:lvl8pPr marL="1821202" indent="0">
              <a:buNone/>
              <a:defRPr sz="900" b="1"/>
            </a:lvl8pPr>
            <a:lvl9pPr marL="2081375" indent="0">
              <a:buNone/>
              <a:defRPr sz="9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66465" y="1198699"/>
            <a:ext cx="2354671" cy="2177782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2707179" y="846089"/>
            <a:ext cx="2355597" cy="352610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0172" indent="0">
              <a:buNone/>
              <a:defRPr sz="1100" b="1"/>
            </a:lvl2pPr>
            <a:lvl3pPr marL="520343" indent="0">
              <a:buNone/>
              <a:defRPr sz="1000" b="1"/>
            </a:lvl3pPr>
            <a:lvl4pPr marL="780515" indent="0">
              <a:buNone/>
              <a:defRPr sz="900" b="1"/>
            </a:lvl4pPr>
            <a:lvl5pPr marL="1040687" indent="0">
              <a:buNone/>
              <a:defRPr sz="900" b="1"/>
            </a:lvl5pPr>
            <a:lvl6pPr marL="1300860" indent="0">
              <a:buNone/>
              <a:defRPr sz="900" b="1"/>
            </a:lvl6pPr>
            <a:lvl7pPr marL="1561030" indent="0">
              <a:buNone/>
              <a:defRPr sz="900" b="1"/>
            </a:lvl7pPr>
            <a:lvl8pPr marL="1821202" indent="0">
              <a:buNone/>
              <a:defRPr sz="900" b="1"/>
            </a:lvl8pPr>
            <a:lvl9pPr marL="2081375" indent="0">
              <a:buNone/>
              <a:defRPr sz="9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2707179" y="1198699"/>
            <a:ext cx="2355597" cy="2177782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66464" y="150493"/>
            <a:ext cx="1753283" cy="640474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2083585" y="150495"/>
            <a:ext cx="2979191" cy="3225987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266464" y="790967"/>
            <a:ext cx="1753283" cy="2585515"/>
          </a:xfrm>
        </p:spPr>
        <p:txBody>
          <a:bodyPr/>
          <a:lstStyle>
            <a:lvl1pPr marL="0" indent="0">
              <a:buNone/>
              <a:defRPr sz="900"/>
            </a:lvl1pPr>
            <a:lvl2pPr marL="260172" indent="0">
              <a:buNone/>
              <a:defRPr sz="700"/>
            </a:lvl2pPr>
            <a:lvl3pPr marL="520343" indent="0">
              <a:buNone/>
              <a:defRPr sz="500"/>
            </a:lvl3pPr>
            <a:lvl4pPr marL="780515" indent="0">
              <a:buNone/>
              <a:defRPr sz="500"/>
            </a:lvl4pPr>
            <a:lvl5pPr marL="1040687" indent="0">
              <a:buNone/>
              <a:defRPr sz="500"/>
            </a:lvl5pPr>
            <a:lvl6pPr marL="1300860" indent="0">
              <a:buNone/>
              <a:defRPr sz="500"/>
            </a:lvl6pPr>
            <a:lvl7pPr marL="1561030" indent="0">
              <a:buNone/>
              <a:defRPr sz="500"/>
            </a:lvl7pPr>
            <a:lvl8pPr marL="1821202" indent="0">
              <a:buNone/>
              <a:defRPr sz="500"/>
            </a:lvl8pPr>
            <a:lvl9pPr marL="2081375" indent="0">
              <a:buNone/>
              <a:defRPr sz="5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044569" y="2645888"/>
            <a:ext cx="3197543" cy="312362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044569" y="337737"/>
            <a:ext cx="3197543" cy="2267903"/>
          </a:xfrm>
        </p:spPr>
        <p:txBody>
          <a:bodyPr/>
          <a:lstStyle>
            <a:lvl1pPr marL="0" indent="0">
              <a:buNone/>
              <a:defRPr sz="1800"/>
            </a:lvl1pPr>
            <a:lvl2pPr marL="260172" indent="0">
              <a:buNone/>
              <a:defRPr sz="1600"/>
            </a:lvl2pPr>
            <a:lvl3pPr marL="520343" indent="0">
              <a:buNone/>
              <a:defRPr sz="1400"/>
            </a:lvl3pPr>
            <a:lvl4pPr marL="780515" indent="0">
              <a:buNone/>
              <a:defRPr sz="1100"/>
            </a:lvl4pPr>
            <a:lvl5pPr marL="1040687" indent="0">
              <a:buNone/>
              <a:defRPr sz="1100"/>
            </a:lvl5pPr>
            <a:lvl6pPr marL="1300860" indent="0">
              <a:buNone/>
              <a:defRPr sz="1100"/>
            </a:lvl6pPr>
            <a:lvl7pPr marL="1561030" indent="0">
              <a:buNone/>
              <a:defRPr sz="1100"/>
            </a:lvl7pPr>
            <a:lvl8pPr marL="1821202" indent="0">
              <a:buNone/>
              <a:defRPr sz="1100"/>
            </a:lvl8pPr>
            <a:lvl9pPr marL="2081375" indent="0">
              <a:buNone/>
              <a:defRPr sz="11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044569" y="2958250"/>
            <a:ext cx="3197543" cy="443605"/>
          </a:xfrm>
        </p:spPr>
        <p:txBody>
          <a:bodyPr/>
          <a:lstStyle>
            <a:lvl1pPr marL="0" indent="0">
              <a:buNone/>
              <a:defRPr sz="900"/>
            </a:lvl1pPr>
            <a:lvl2pPr marL="260172" indent="0">
              <a:buNone/>
              <a:defRPr sz="700"/>
            </a:lvl2pPr>
            <a:lvl3pPr marL="520343" indent="0">
              <a:buNone/>
              <a:defRPr sz="500"/>
            </a:lvl3pPr>
            <a:lvl4pPr marL="780515" indent="0">
              <a:buNone/>
              <a:defRPr sz="500"/>
            </a:lvl4pPr>
            <a:lvl5pPr marL="1040687" indent="0">
              <a:buNone/>
              <a:defRPr sz="500"/>
            </a:lvl5pPr>
            <a:lvl6pPr marL="1300860" indent="0">
              <a:buNone/>
              <a:defRPr sz="500"/>
            </a:lvl6pPr>
            <a:lvl7pPr marL="1561030" indent="0">
              <a:buNone/>
              <a:defRPr sz="500"/>
            </a:lvl7pPr>
            <a:lvl8pPr marL="1821202" indent="0">
              <a:buNone/>
              <a:defRPr sz="500"/>
            </a:lvl8pPr>
            <a:lvl9pPr marL="2081375" indent="0">
              <a:buNone/>
              <a:defRPr sz="5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266463" y="151370"/>
            <a:ext cx="4796315" cy="629973"/>
          </a:xfrm>
          <a:prstGeom prst="rect">
            <a:avLst/>
          </a:prstGeom>
        </p:spPr>
        <p:txBody>
          <a:bodyPr vert="horz" lIns="52035" tIns="26018" rIns="52035" bIns="26018" rtlCol="0" anchor="ctr">
            <a:normAutofit/>
          </a:bodyPr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66463" y="881964"/>
            <a:ext cx="4796315" cy="2494518"/>
          </a:xfrm>
          <a:prstGeom prst="rect">
            <a:avLst/>
          </a:prstGeom>
        </p:spPr>
        <p:txBody>
          <a:bodyPr vert="horz" lIns="52035" tIns="26018" rIns="52035" bIns="26018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266463" y="3503350"/>
            <a:ext cx="1243488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l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1820824" y="3503350"/>
            <a:ext cx="1687593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ct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3819289" y="3503350"/>
            <a:ext cx="1243488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520343" rtl="0" eaLnBrk="1" latinLnBrk="0" hangingPunct="1">
        <a:spcBef>
          <a:spcPct val="0"/>
        </a:spcBef>
        <a:buNone/>
        <a:defRPr sz="2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5129" indent="-195129" algn="l" defTabSz="520343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22780" indent="-162608" algn="l" defTabSz="520343" rtl="0" eaLnBrk="1" latinLnBrk="0" hangingPunct="1">
        <a:spcBef>
          <a:spcPct val="20000"/>
        </a:spcBef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650430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910602" indent="-130086" algn="l" defTabSz="520343" rtl="0" eaLnBrk="1" latinLnBrk="0" hangingPunct="1">
        <a:spcBef>
          <a:spcPct val="20000"/>
        </a:spcBef>
        <a:buFont typeface="Arial" pitchFamily="34" charset="0"/>
        <a:buChar char="–"/>
        <a:defRPr sz="1100" kern="1200">
          <a:solidFill>
            <a:schemeClr val="tx1"/>
          </a:solidFill>
          <a:latin typeface="+mn-lt"/>
          <a:ea typeface="+mn-ea"/>
          <a:cs typeface="+mn-cs"/>
        </a:defRPr>
      </a:lvl4pPr>
      <a:lvl5pPr marL="1170773" indent="-130086" algn="l" defTabSz="520343" rtl="0" eaLnBrk="1" latinLnBrk="0" hangingPunct="1">
        <a:spcBef>
          <a:spcPct val="20000"/>
        </a:spcBef>
        <a:buFont typeface="Arial" pitchFamily="34" charset="0"/>
        <a:buChar char="»"/>
        <a:defRPr sz="1100" kern="1200">
          <a:solidFill>
            <a:schemeClr val="tx1"/>
          </a:solidFill>
          <a:latin typeface="+mn-lt"/>
          <a:ea typeface="+mn-ea"/>
          <a:cs typeface="+mn-cs"/>
        </a:defRPr>
      </a:lvl5pPr>
      <a:lvl6pPr marL="1430945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6pPr>
      <a:lvl7pPr marL="1691117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7pPr>
      <a:lvl8pPr marL="1951288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8pPr>
      <a:lvl9pPr marL="2211460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1pPr>
      <a:lvl2pPr marL="260172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520343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3pPr>
      <a:lvl4pPr marL="780515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4pPr>
      <a:lvl5pPr marL="1040687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5pPr>
      <a:lvl6pPr marL="130086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6pPr>
      <a:lvl7pPr marL="156103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7pPr>
      <a:lvl8pPr marL="1821202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8pPr>
      <a:lvl9pPr marL="2081375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aoblený obdélník 12"/>
          <p:cNvSpPr/>
          <p:nvPr/>
        </p:nvSpPr>
        <p:spPr>
          <a:xfrm>
            <a:off x="807231" y="246845"/>
            <a:ext cx="4286280" cy="714380"/>
          </a:xfrm>
          <a:prstGeom prst="roundRect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Jak se nazývá vrstva kůže mezi pokožkou a podkožním tukovým vazivem?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 a) </a:t>
            </a:r>
            <a:r>
              <a:rPr lang="cs-CZ" dirty="0" err="1" smtClean="0">
                <a:solidFill>
                  <a:schemeClr val="tx1"/>
                </a:solidFill>
              </a:rPr>
              <a:t>švára</a:t>
            </a:r>
            <a:r>
              <a:rPr lang="cs-CZ" dirty="0" smtClean="0">
                <a:solidFill>
                  <a:schemeClr val="tx1"/>
                </a:solidFill>
              </a:rPr>
              <a:t>    b) </a:t>
            </a:r>
            <a:r>
              <a:rPr lang="cs-CZ" dirty="0" err="1" smtClean="0">
                <a:solidFill>
                  <a:schemeClr val="tx1"/>
                </a:solidFill>
              </a:rPr>
              <a:t>šmára</a:t>
            </a:r>
            <a:r>
              <a:rPr lang="cs-CZ" dirty="0" smtClean="0">
                <a:solidFill>
                  <a:schemeClr val="tx1"/>
                </a:solidFill>
              </a:rPr>
              <a:t>     c) </a:t>
            </a:r>
            <a:r>
              <a:rPr lang="cs-CZ" dirty="0" err="1" smtClean="0">
                <a:solidFill>
                  <a:schemeClr val="tx1"/>
                </a:solidFill>
              </a:rPr>
              <a:t>šlára</a:t>
            </a:r>
            <a:r>
              <a:rPr lang="cs-CZ" dirty="0" smtClean="0">
                <a:solidFill>
                  <a:schemeClr val="tx1"/>
                </a:solidFill>
              </a:rPr>
              <a:t>    d) škára 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4" name="Elipsa 13"/>
          <p:cNvSpPr/>
          <p:nvPr/>
        </p:nvSpPr>
        <p:spPr>
          <a:xfrm>
            <a:off x="235727" y="389721"/>
            <a:ext cx="500066" cy="500066"/>
          </a:xfrm>
          <a:prstGeom prst="ellipse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1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5" name="Zaoblený obdélník 14"/>
          <p:cNvSpPr/>
          <p:nvPr/>
        </p:nvSpPr>
        <p:spPr>
          <a:xfrm>
            <a:off x="807231" y="961225"/>
            <a:ext cx="4286280" cy="642942"/>
          </a:xfrm>
          <a:prstGeom prst="round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Kde v lidském těle bys hledal(a) bránici?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přibližně v pase tj. na rozhraní dutiny břišní a pánevní    b) v lebeční dutině    c) na rozhraní dutiny břišní a hrudního koše    d) na rozhraní krku a trupu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7" name="Elipsa 16"/>
          <p:cNvSpPr/>
          <p:nvPr/>
        </p:nvSpPr>
        <p:spPr>
          <a:xfrm>
            <a:off x="235727" y="1032663"/>
            <a:ext cx="500066" cy="500066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2</a:t>
            </a:r>
            <a:endParaRPr lang="cs-CZ" sz="1600" dirty="0"/>
          </a:p>
        </p:txBody>
      </p:sp>
      <p:sp>
        <p:nvSpPr>
          <p:cNvPr id="18" name="Elipsa 17"/>
          <p:cNvSpPr/>
          <p:nvPr/>
        </p:nvSpPr>
        <p:spPr>
          <a:xfrm>
            <a:off x="235727" y="1675605"/>
            <a:ext cx="500066" cy="500066"/>
          </a:xfrm>
          <a:prstGeom prst="ellips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3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9" name="Elipsa 18"/>
          <p:cNvSpPr/>
          <p:nvPr/>
        </p:nvSpPr>
        <p:spPr>
          <a:xfrm>
            <a:off x="235727" y="2318547"/>
            <a:ext cx="500066" cy="500066"/>
          </a:xfrm>
          <a:prstGeom prst="ellipse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4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235727" y="2961489"/>
            <a:ext cx="500066" cy="50006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5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1" name="Zaoblený obdélník 20"/>
          <p:cNvSpPr/>
          <p:nvPr/>
        </p:nvSpPr>
        <p:spPr>
          <a:xfrm>
            <a:off x="807231" y="2890051"/>
            <a:ext cx="4286280" cy="64294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Který prst na lidské noze je tvořen méně články než ostatní prsty nohy?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malíček    b) prostředníček    c) prsteníček    d) palec   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2" name="Zaoblený obdélník 21"/>
          <p:cNvSpPr/>
          <p:nvPr/>
        </p:nvSpPr>
        <p:spPr>
          <a:xfrm>
            <a:off x="807231" y="1604167"/>
            <a:ext cx="4286280" cy="642942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S nedostatkem jakého hormonu v těle souvisí </a:t>
            </a:r>
            <a:r>
              <a:rPr lang="cs-CZ" b="1" dirty="0" smtClean="0">
                <a:solidFill>
                  <a:schemeClr val="tx1"/>
                </a:solidFill>
              </a:rPr>
              <a:t>nemocnění </a:t>
            </a:r>
            <a:r>
              <a:rPr lang="cs-CZ" b="1" dirty="0" smtClean="0">
                <a:solidFill>
                  <a:schemeClr val="tx1"/>
                </a:solidFill>
              </a:rPr>
              <a:t>zvané diabetes (=cukrovka)?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testosteronu    b) adrenalinu   c) inzulinu    d) </a:t>
            </a:r>
            <a:r>
              <a:rPr lang="cs-CZ" dirty="0" err="1" smtClean="0">
                <a:solidFill>
                  <a:schemeClr val="tx1"/>
                </a:solidFill>
              </a:rPr>
              <a:t>glukagonu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3" name="Zaoblený obdélník 22"/>
          <p:cNvSpPr/>
          <p:nvPr/>
        </p:nvSpPr>
        <p:spPr>
          <a:xfrm>
            <a:off x="807231" y="2247109"/>
            <a:ext cx="4286280" cy="642942"/>
          </a:xfrm>
          <a:prstGeom prst="roundRect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sz="840" b="1" dirty="0" smtClean="0">
                <a:solidFill>
                  <a:schemeClr val="tx1"/>
                </a:solidFill>
              </a:rPr>
              <a:t>Co je to </a:t>
            </a:r>
            <a:r>
              <a:rPr lang="cs-CZ" sz="840" b="1" dirty="0" err="1" smtClean="0">
                <a:solidFill>
                  <a:schemeClr val="tx1"/>
                </a:solidFill>
              </a:rPr>
              <a:t>celiakie</a:t>
            </a:r>
            <a:r>
              <a:rPr lang="cs-CZ" sz="840" b="1" dirty="0" smtClean="0">
                <a:solidFill>
                  <a:schemeClr val="tx1"/>
                </a:solidFill>
              </a:rPr>
              <a:t>?</a:t>
            </a:r>
          </a:p>
          <a:p>
            <a:r>
              <a:rPr lang="cs-CZ" sz="840" dirty="0" smtClean="0">
                <a:solidFill>
                  <a:schemeClr val="tx1"/>
                </a:solidFill>
              </a:rPr>
              <a:t>a) estetický neduh projevující se hrbolatou pokožkou především v oblasti hýždí a stehen    </a:t>
            </a:r>
          </a:p>
          <a:p>
            <a:r>
              <a:rPr lang="cs-CZ" sz="840" dirty="0" smtClean="0">
                <a:solidFill>
                  <a:schemeClr val="tx1"/>
                </a:solidFill>
              </a:rPr>
              <a:t>b) průjmové onemocnění způsobené přemnožením bakterie E. </a:t>
            </a:r>
            <a:r>
              <a:rPr lang="cs-CZ" sz="840" dirty="0" err="1" smtClean="0">
                <a:solidFill>
                  <a:schemeClr val="tx1"/>
                </a:solidFill>
              </a:rPr>
              <a:t>coli</a:t>
            </a:r>
            <a:r>
              <a:rPr lang="cs-CZ" sz="840" dirty="0" smtClean="0">
                <a:solidFill>
                  <a:schemeClr val="tx1"/>
                </a:solidFill>
              </a:rPr>
              <a:t> v trávicím traktu    </a:t>
            </a:r>
          </a:p>
          <a:p>
            <a:r>
              <a:rPr lang="cs-CZ" sz="840" dirty="0" smtClean="0">
                <a:solidFill>
                  <a:schemeClr val="tx1"/>
                </a:solidFill>
              </a:rPr>
              <a:t>c) chronické onemocnění sliznice tenkého střeva způsobené nesnášenlivostí lepku  </a:t>
            </a:r>
            <a:endParaRPr lang="cs-CZ" sz="840" dirty="0">
              <a:solidFill>
                <a:schemeClr val="tx1"/>
              </a:solidFill>
            </a:endParaRPr>
          </a:p>
        </p:txBody>
      </p:sp>
      <p:sp>
        <p:nvSpPr>
          <p:cNvPr id="25" name="Rámeček 24"/>
          <p:cNvSpPr/>
          <p:nvPr/>
        </p:nvSpPr>
        <p:spPr>
          <a:xfrm>
            <a:off x="92851" y="103969"/>
            <a:ext cx="5143536" cy="3571900"/>
          </a:xfrm>
          <a:prstGeom prst="frame">
            <a:avLst>
              <a:gd name="adj1" fmla="val 0"/>
            </a:avLst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solidFill>
                <a:schemeClr val="tx1"/>
              </a:solidFill>
            </a:endParaRPr>
          </a:p>
        </p:txBody>
      </p:sp>
      <p:sp>
        <p:nvSpPr>
          <p:cNvPr id="16" name="Rámeček 15"/>
          <p:cNvSpPr/>
          <p:nvPr/>
        </p:nvSpPr>
        <p:spPr>
          <a:xfrm>
            <a:off x="92851" y="103969"/>
            <a:ext cx="214314" cy="214314"/>
          </a:xfrm>
          <a:prstGeom prst="frame">
            <a:avLst>
              <a:gd name="adj1" fmla="val 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4" name="TextovéPole 23"/>
          <p:cNvSpPr txBox="1"/>
          <p:nvPr/>
        </p:nvSpPr>
        <p:spPr>
          <a:xfrm>
            <a:off x="0" y="103969"/>
            <a:ext cx="378603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mtClean="0"/>
              <a:t>  14</a:t>
            </a:r>
            <a:endParaRPr lang="cs-CZ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aoblený obdélník 12"/>
          <p:cNvSpPr/>
          <p:nvPr/>
        </p:nvSpPr>
        <p:spPr>
          <a:xfrm>
            <a:off x="807231" y="246845"/>
            <a:ext cx="4286280" cy="714380"/>
          </a:xfrm>
          <a:prstGeom prst="roundRect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Jak se nazývá vrstva kůže mezi pokožkou a podkožním tukovým vazivem?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 a) </a:t>
            </a:r>
            <a:r>
              <a:rPr lang="cs-CZ" dirty="0" err="1" smtClean="0">
                <a:solidFill>
                  <a:schemeClr val="tx1"/>
                </a:solidFill>
              </a:rPr>
              <a:t>švára</a:t>
            </a:r>
            <a:r>
              <a:rPr lang="cs-CZ" dirty="0" smtClean="0">
                <a:solidFill>
                  <a:schemeClr val="tx1"/>
                </a:solidFill>
              </a:rPr>
              <a:t>    b) </a:t>
            </a:r>
            <a:r>
              <a:rPr lang="cs-CZ" dirty="0" err="1" smtClean="0">
                <a:solidFill>
                  <a:schemeClr val="tx1"/>
                </a:solidFill>
              </a:rPr>
              <a:t>šmára</a:t>
            </a:r>
            <a:r>
              <a:rPr lang="cs-CZ" dirty="0" smtClean="0">
                <a:solidFill>
                  <a:schemeClr val="tx1"/>
                </a:solidFill>
              </a:rPr>
              <a:t>     c) </a:t>
            </a:r>
            <a:r>
              <a:rPr lang="cs-CZ" dirty="0" err="1" smtClean="0">
                <a:solidFill>
                  <a:schemeClr val="tx1"/>
                </a:solidFill>
              </a:rPr>
              <a:t>šlára</a:t>
            </a:r>
            <a:r>
              <a:rPr lang="cs-CZ" dirty="0" smtClean="0">
                <a:solidFill>
                  <a:schemeClr val="tx1"/>
                </a:solidFill>
              </a:rPr>
              <a:t>    d) </a:t>
            </a:r>
            <a:r>
              <a:rPr lang="cs-CZ" b="1" u="sng" dirty="0" smtClean="0">
                <a:solidFill>
                  <a:schemeClr val="tx1"/>
                </a:solidFill>
              </a:rPr>
              <a:t>škára</a:t>
            </a:r>
            <a:r>
              <a:rPr lang="cs-CZ" b="1" dirty="0" smtClean="0">
                <a:solidFill>
                  <a:schemeClr val="tx1"/>
                </a:solidFill>
              </a:rPr>
              <a:t> </a:t>
            </a:r>
            <a:endParaRPr lang="cs-CZ" b="1" dirty="0">
              <a:solidFill>
                <a:schemeClr val="tx1"/>
              </a:solidFill>
            </a:endParaRPr>
          </a:p>
        </p:txBody>
      </p:sp>
      <p:sp>
        <p:nvSpPr>
          <p:cNvPr id="14" name="Elipsa 13"/>
          <p:cNvSpPr/>
          <p:nvPr/>
        </p:nvSpPr>
        <p:spPr>
          <a:xfrm>
            <a:off x="235727" y="389721"/>
            <a:ext cx="500066" cy="500066"/>
          </a:xfrm>
          <a:prstGeom prst="ellipse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1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5" name="Zaoblený obdélník 14"/>
          <p:cNvSpPr/>
          <p:nvPr/>
        </p:nvSpPr>
        <p:spPr>
          <a:xfrm>
            <a:off x="807231" y="961225"/>
            <a:ext cx="4286280" cy="642942"/>
          </a:xfrm>
          <a:prstGeom prst="round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Kde v lidském těle bys hledal(a) bránici?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přibližně v pase tj. na rozhraní dutiny břišní a pánevní    b) v lebeční dutině    c) </a:t>
            </a:r>
            <a:r>
              <a:rPr lang="cs-CZ" b="1" u="sng" dirty="0" smtClean="0">
                <a:solidFill>
                  <a:schemeClr val="tx1"/>
                </a:solidFill>
              </a:rPr>
              <a:t>na rozhraní dutiny břišní a hrudního koše</a:t>
            </a:r>
            <a:r>
              <a:rPr lang="cs-CZ" b="1" dirty="0" smtClean="0">
                <a:solidFill>
                  <a:schemeClr val="tx1"/>
                </a:solidFill>
              </a:rPr>
              <a:t>    </a:t>
            </a:r>
            <a:r>
              <a:rPr lang="cs-CZ" dirty="0" smtClean="0">
                <a:solidFill>
                  <a:schemeClr val="tx1"/>
                </a:solidFill>
              </a:rPr>
              <a:t>d) na rozhraní krku a trupu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7" name="Elipsa 16"/>
          <p:cNvSpPr/>
          <p:nvPr/>
        </p:nvSpPr>
        <p:spPr>
          <a:xfrm>
            <a:off x="235727" y="1032663"/>
            <a:ext cx="500066" cy="500066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2</a:t>
            </a:r>
            <a:endParaRPr lang="cs-CZ" sz="1600" dirty="0"/>
          </a:p>
        </p:txBody>
      </p:sp>
      <p:sp>
        <p:nvSpPr>
          <p:cNvPr id="18" name="Elipsa 17"/>
          <p:cNvSpPr/>
          <p:nvPr/>
        </p:nvSpPr>
        <p:spPr>
          <a:xfrm>
            <a:off x="235727" y="1675605"/>
            <a:ext cx="500066" cy="500066"/>
          </a:xfrm>
          <a:prstGeom prst="ellips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3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9" name="Elipsa 18"/>
          <p:cNvSpPr/>
          <p:nvPr/>
        </p:nvSpPr>
        <p:spPr>
          <a:xfrm>
            <a:off x="235727" y="2318547"/>
            <a:ext cx="500066" cy="500066"/>
          </a:xfrm>
          <a:prstGeom prst="ellipse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4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235727" y="2961489"/>
            <a:ext cx="500066" cy="50006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5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1" name="Zaoblený obdélník 20"/>
          <p:cNvSpPr/>
          <p:nvPr/>
        </p:nvSpPr>
        <p:spPr>
          <a:xfrm>
            <a:off x="807231" y="2890051"/>
            <a:ext cx="4286280" cy="64294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Který prst na lidské noze je tvořen méně články než ostatní prsty nohy?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malíček    b) prostředníček    c) prsteníček    d) </a:t>
            </a:r>
            <a:r>
              <a:rPr lang="cs-CZ" b="1" u="sng" dirty="0" smtClean="0">
                <a:solidFill>
                  <a:schemeClr val="tx1"/>
                </a:solidFill>
              </a:rPr>
              <a:t>palec</a:t>
            </a:r>
            <a:r>
              <a:rPr lang="cs-CZ" dirty="0" smtClean="0">
                <a:solidFill>
                  <a:schemeClr val="tx1"/>
                </a:solidFill>
              </a:rPr>
              <a:t>   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2" name="Zaoblený obdélník 21"/>
          <p:cNvSpPr/>
          <p:nvPr/>
        </p:nvSpPr>
        <p:spPr>
          <a:xfrm>
            <a:off x="807231" y="1604167"/>
            <a:ext cx="4286280" cy="642942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S nedostatkem jakého hormonu v těle souvisí </a:t>
            </a:r>
            <a:r>
              <a:rPr lang="cs-CZ" b="1" dirty="0" smtClean="0">
                <a:solidFill>
                  <a:schemeClr val="tx1"/>
                </a:solidFill>
              </a:rPr>
              <a:t>nemocnění </a:t>
            </a:r>
            <a:r>
              <a:rPr lang="cs-CZ" b="1" dirty="0" smtClean="0">
                <a:solidFill>
                  <a:schemeClr val="tx1"/>
                </a:solidFill>
              </a:rPr>
              <a:t>zvané diabetes (=cukrovka)?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testosteronu    b) adrenalinu   c) </a:t>
            </a:r>
            <a:r>
              <a:rPr lang="cs-CZ" b="1" u="sng" dirty="0" smtClean="0">
                <a:solidFill>
                  <a:schemeClr val="tx1"/>
                </a:solidFill>
              </a:rPr>
              <a:t>inzulinu</a:t>
            </a:r>
            <a:r>
              <a:rPr lang="cs-CZ" dirty="0" smtClean="0">
                <a:solidFill>
                  <a:schemeClr val="tx1"/>
                </a:solidFill>
              </a:rPr>
              <a:t>    d) </a:t>
            </a:r>
            <a:r>
              <a:rPr lang="cs-CZ" dirty="0" err="1" smtClean="0">
                <a:solidFill>
                  <a:schemeClr val="tx1"/>
                </a:solidFill>
              </a:rPr>
              <a:t>glukagonu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3" name="Zaoblený obdélník 22"/>
          <p:cNvSpPr/>
          <p:nvPr/>
        </p:nvSpPr>
        <p:spPr>
          <a:xfrm>
            <a:off x="807231" y="2247109"/>
            <a:ext cx="4286280" cy="642942"/>
          </a:xfrm>
          <a:prstGeom prst="roundRect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sz="840" b="1" dirty="0" smtClean="0">
                <a:solidFill>
                  <a:schemeClr val="tx1"/>
                </a:solidFill>
              </a:rPr>
              <a:t>Co je to </a:t>
            </a:r>
            <a:r>
              <a:rPr lang="cs-CZ" sz="840" b="1" dirty="0" err="1" smtClean="0">
                <a:solidFill>
                  <a:schemeClr val="tx1"/>
                </a:solidFill>
              </a:rPr>
              <a:t>celiakie</a:t>
            </a:r>
            <a:r>
              <a:rPr lang="cs-CZ" sz="840" b="1" dirty="0" smtClean="0">
                <a:solidFill>
                  <a:schemeClr val="tx1"/>
                </a:solidFill>
              </a:rPr>
              <a:t>?</a:t>
            </a:r>
          </a:p>
          <a:p>
            <a:r>
              <a:rPr lang="cs-CZ" sz="840" dirty="0" smtClean="0">
                <a:solidFill>
                  <a:schemeClr val="tx1"/>
                </a:solidFill>
              </a:rPr>
              <a:t>a) estetický neduh projevující se hrbolatou pokožkou především v oblasti hýždí a stehen    </a:t>
            </a:r>
          </a:p>
          <a:p>
            <a:r>
              <a:rPr lang="cs-CZ" sz="840" dirty="0" smtClean="0">
                <a:solidFill>
                  <a:schemeClr val="tx1"/>
                </a:solidFill>
              </a:rPr>
              <a:t>b) průjmové onemocnění způsobené přemnožením bakterie E. </a:t>
            </a:r>
            <a:r>
              <a:rPr lang="cs-CZ" sz="840" dirty="0" err="1" smtClean="0">
                <a:solidFill>
                  <a:schemeClr val="tx1"/>
                </a:solidFill>
              </a:rPr>
              <a:t>coli</a:t>
            </a:r>
            <a:r>
              <a:rPr lang="cs-CZ" sz="840" dirty="0" smtClean="0">
                <a:solidFill>
                  <a:schemeClr val="tx1"/>
                </a:solidFill>
              </a:rPr>
              <a:t> v trávicím traktu    </a:t>
            </a:r>
          </a:p>
          <a:p>
            <a:r>
              <a:rPr lang="cs-CZ" sz="840" dirty="0" smtClean="0">
                <a:solidFill>
                  <a:schemeClr val="tx1"/>
                </a:solidFill>
              </a:rPr>
              <a:t>c) </a:t>
            </a:r>
            <a:r>
              <a:rPr lang="cs-CZ" sz="840" b="1" u="sng" dirty="0" smtClean="0">
                <a:solidFill>
                  <a:schemeClr val="tx1"/>
                </a:solidFill>
              </a:rPr>
              <a:t>chronické onemocnění sliznice tenkého střeva způsobené nesnášenlivostí lepku</a:t>
            </a:r>
            <a:r>
              <a:rPr lang="cs-CZ" sz="840" b="1" dirty="0" smtClean="0">
                <a:solidFill>
                  <a:schemeClr val="tx1"/>
                </a:solidFill>
              </a:rPr>
              <a:t>  </a:t>
            </a:r>
            <a:endParaRPr lang="cs-CZ" sz="840" b="1" dirty="0">
              <a:solidFill>
                <a:schemeClr val="tx1"/>
              </a:solidFill>
            </a:endParaRPr>
          </a:p>
        </p:txBody>
      </p:sp>
      <p:sp>
        <p:nvSpPr>
          <p:cNvPr id="25" name="Rámeček 24"/>
          <p:cNvSpPr/>
          <p:nvPr/>
        </p:nvSpPr>
        <p:spPr>
          <a:xfrm>
            <a:off x="92851" y="103969"/>
            <a:ext cx="5143536" cy="3571900"/>
          </a:xfrm>
          <a:prstGeom prst="frame">
            <a:avLst>
              <a:gd name="adj1" fmla="val 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6" name="Rámeček 15"/>
          <p:cNvSpPr/>
          <p:nvPr/>
        </p:nvSpPr>
        <p:spPr>
          <a:xfrm>
            <a:off x="0" y="0"/>
            <a:ext cx="5329238" cy="3779838"/>
          </a:xfrm>
          <a:prstGeom prst="frame">
            <a:avLst>
              <a:gd name="adj1" fmla="val 1589"/>
            </a:avLst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316</TotalTime>
  <Words>152</Words>
  <Application>Microsoft Office PowerPoint</Application>
  <PresentationFormat>Vlastní</PresentationFormat>
  <Paragraphs>37</Paragraphs>
  <Slides>2</Slides>
  <Notes>2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2</vt:i4>
      </vt:variant>
    </vt:vector>
  </HeadingPairs>
  <TitlesOfParts>
    <vt:vector size="3" baseType="lpstr">
      <vt:lpstr>Motiv sady Office</vt:lpstr>
      <vt:lpstr>Snímek 1</vt:lpstr>
      <vt:lpstr>Snímek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Snímek 1</dc:title>
  <dc:creator>Radka</dc:creator>
  <cp:lastModifiedBy>Radka Marta Dvořáková</cp:lastModifiedBy>
  <cp:revision>25</cp:revision>
  <dcterms:created xsi:type="dcterms:W3CDTF">2014-09-04T06:50:31Z</dcterms:created>
  <dcterms:modified xsi:type="dcterms:W3CDTF">2015-01-31T17:03:22Z</dcterms:modified>
</cp:coreProperties>
</file>

<file path=docProps/thumbnail.jpeg>
</file>